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8" r:id="rId3"/>
    <p:sldId id="288" r:id="rId4"/>
    <p:sldId id="281" r:id="rId5"/>
    <p:sldId id="333" r:id="rId6"/>
    <p:sldId id="338" r:id="rId7"/>
    <p:sldId id="332" r:id="rId8"/>
    <p:sldId id="334" r:id="rId9"/>
    <p:sldId id="335" r:id="rId10"/>
    <p:sldId id="336" r:id="rId11"/>
    <p:sldId id="325" r:id="rId12"/>
    <p:sldId id="337" r:id="rId13"/>
    <p:sldId id="319" r:id="rId14"/>
    <p:sldId id="320" r:id="rId15"/>
    <p:sldId id="316" r:id="rId16"/>
    <p:sldId id="317" r:id="rId17"/>
    <p:sldId id="318" r:id="rId18"/>
    <p:sldId id="328" r:id="rId19"/>
    <p:sldId id="329" r:id="rId20"/>
    <p:sldId id="330" r:id="rId21"/>
    <p:sldId id="339" r:id="rId22"/>
    <p:sldId id="340" r:id="rId23"/>
    <p:sldId id="341" r:id="rId24"/>
    <p:sldId id="342" r:id="rId25"/>
    <p:sldId id="344" r:id="rId26"/>
    <p:sldId id="345" r:id="rId27"/>
    <p:sldId id="346" r:id="rId28"/>
    <p:sldId id="343" r:id="rId29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49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BDE13-A133-4063-9E75-E5AB919F7673}" type="datetimeFigureOut">
              <a:rPr lang="es-CO" smtClean="0"/>
              <a:t>26/01/2021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CA8ED-5D90-44B0-A708-B5BA41B774C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0819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CA8ED-5D90-44B0-A708-B5BA41B774C3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19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22" name="21 Subtítulo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3938E-6AC2-4F17-8FF3-934CC511A212}" type="datetimeFigureOut">
              <a:rPr lang="es-CO" smtClean="0"/>
              <a:t>26/01/2021</a:t>
            </a:fld>
            <a:endParaRPr lang="es-CO"/>
          </a:p>
        </p:txBody>
      </p:sp>
      <p:sp>
        <p:nvSpPr>
          <p:cNvPr id="20" name="1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D9EFC-BB11-4FB4-937E-688DBF52283C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7 Elipse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Elipse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3938E-6AC2-4F17-8FF3-934CC511A212}" type="datetimeFigureOut">
              <a:rPr lang="es-CO" smtClean="0"/>
              <a:t>26/01/2021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D9EFC-BB11-4FB4-937E-688DBF52283C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3938E-6AC2-4F17-8FF3-934CC511A212}" type="datetimeFigureOut">
              <a:rPr lang="es-CO" smtClean="0"/>
              <a:t>26/01/2021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D9EFC-BB11-4FB4-937E-688DBF52283C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3938E-6AC2-4F17-8FF3-934CC511A212}" type="datetimeFigureOut">
              <a:rPr lang="es-CO" smtClean="0"/>
              <a:t>26/01/2021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D9EFC-BB11-4FB4-937E-688DBF52283C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3938E-6AC2-4F17-8FF3-934CC511A212}" type="datetimeFigureOut">
              <a:rPr lang="es-CO" smtClean="0"/>
              <a:t>26/01/2021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D9EFC-BB11-4FB4-937E-688DBF52283C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9 Rectángulo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Elipse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Elipse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3938E-6AC2-4F17-8FF3-934CC511A212}" type="datetimeFigureOut">
              <a:rPr lang="es-CO" smtClean="0"/>
              <a:t>26/01/2021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D9EFC-BB11-4FB4-937E-688DBF52283C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3938E-6AC2-4F17-8FF3-934CC511A212}" type="datetimeFigureOut">
              <a:rPr lang="es-CO" smtClean="0"/>
              <a:t>26/01/2021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D9EFC-BB11-4FB4-937E-688DBF52283C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3938E-6AC2-4F17-8FF3-934CC511A212}" type="datetimeFigureOut">
              <a:rPr lang="es-CO" smtClean="0"/>
              <a:t>26/01/2021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D9EFC-BB11-4FB4-937E-688DBF52283C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3938E-6AC2-4F17-8FF3-934CC511A212}" type="datetimeFigureOut">
              <a:rPr lang="es-CO" smtClean="0"/>
              <a:t>26/01/2021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D9EFC-BB11-4FB4-937E-688DBF52283C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5 Rectángulo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3938E-6AC2-4F17-8FF3-934CC511A212}" type="datetimeFigureOut">
              <a:rPr lang="es-CO" smtClean="0"/>
              <a:t>26/01/2021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D9EFC-BB11-4FB4-937E-688DBF52283C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3938E-6AC2-4F17-8FF3-934CC511A212}" type="datetimeFigureOut">
              <a:rPr lang="es-CO" smtClean="0"/>
              <a:t>26/01/2021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D9EFC-BB11-4FB4-937E-688DBF52283C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7 Rectángulo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s-ES"/>
              <a:t>Haga clic en el icono para agregar una imagen</a:t>
            </a:r>
            <a:endParaRPr kumimoji="0" lang="en-US" dirty="0"/>
          </a:p>
        </p:txBody>
      </p:sp>
      <p:sp>
        <p:nvSpPr>
          <p:cNvPr id="9" name="8 Proceso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Proceso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6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ircular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Elipse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Anillo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4 Marcador de título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9" name="8 Marcador de texto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24" name="23 Marcador de fecha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9FD3938E-6AC2-4F17-8FF3-934CC511A212}" type="datetimeFigureOut">
              <a:rPr lang="es-CO" smtClean="0"/>
              <a:t>26/01/2021</a:t>
            </a:fld>
            <a:endParaRPr lang="es-CO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s-CO"/>
          </a:p>
        </p:txBody>
      </p:sp>
      <p:sp>
        <p:nvSpPr>
          <p:cNvPr id="22" name="21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0ECD9EFC-BB11-4FB4-937E-688DBF52283C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14 Rectángulo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>
          <a:xfrm>
            <a:off x="261036" y="6380419"/>
            <a:ext cx="8676456" cy="32403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Código: S-AN-13                  Fecha: 15/04/2019          Versión 01</a:t>
            </a: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51520" y="476672"/>
            <a:ext cx="8676456" cy="648072"/>
          </a:xfrm>
        </p:spPr>
        <p:txBody>
          <a:bodyPr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INDUCCIÓN – REINDUCCIÓN DE SEGURIDAD Y SALUD EN EL TRABAJO (SST)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954" y="3356083"/>
            <a:ext cx="3744415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1 Título"/>
          <p:cNvSpPr txBox="1">
            <a:spLocks/>
          </p:cNvSpPr>
          <p:nvPr/>
        </p:nvSpPr>
        <p:spPr>
          <a:xfrm>
            <a:off x="2771799" y="1232756"/>
            <a:ext cx="3888432" cy="648072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ENERGITELCO</a:t>
            </a:r>
          </a:p>
        </p:txBody>
      </p:sp>
      <p:pic>
        <p:nvPicPr>
          <p:cNvPr id="5" name="4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" t="-906" b="-996"/>
          <a:stretch>
            <a:fillRect/>
          </a:stretch>
        </p:blipFill>
        <p:spPr bwMode="auto">
          <a:xfrm>
            <a:off x="3066042" y="2066630"/>
            <a:ext cx="3404238" cy="13236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827258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683568" y="0"/>
            <a:ext cx="7498080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 de SST</a:t>
            </a:r>
            <a:endParaRPr lang="es-CO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2 Marcador de contenido"/>
          <p:cNvSpPr txBox="1">
            <a:spLocks/>
          </p:cNvSpPr>
          <p:nvPr/>
        </p:nvSpPr>
        <p:spPr>
          <a:xfrm>
            <a:off x="19681" y="504056"/>
            <a:ext cx="8964489" cy="3168352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>
              <a:buClrTx/>
            </a:pPr>
            <a:r>
              <a:rPr lang="es-CO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Sistema de gestión de la seguridad y salud en el trabajo (SG-SST):</a:t>
            </a:r>
            <a:r>
              <a:rPr lang="es-CO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consiste en el desarrollo de un proceso lógico y por etapas, basado en la mejora continua y que incluye la política, la organización, la planificación, la aplicación, la evaluación, la auditoría y las acciones de mejora con el objetivo de anticipar, reconocer, evaluar y controlar los riesgos que puedan afectar la seguridad y salud en el trabajo. Su ejecución es permanente, como un proceso de mejoramiento continuo de las condiciones de trabajo</a:t>
            </a:r>
          </a:p>
          <a:p>
            <a:pPr algn="just">
              <a:buClrTx/>
            </a:pP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Tx/>
            </a:pP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Tx/>
            </a:pP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Tx/>
            </a:pP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Tx/>
            </a:pP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Tx/>
            </a:pP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9 Imagen" descr="seguridad y salud en el trabajo - Google Search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2" t="38883" r="39393" b="20308"/>
          <a:stretch/>
        </p:blipFill>
        <p:spPr>
          <a:xfrm>
            <a:off x="1979712" y="3933056"/>
            <a:ext cx="5934845" cy="2232248"/>
          </a:xfrm>
          <a:prstGeom prst="rect">
            <a:avLst/>
          </a:prstGeom>
        </p:spPr>
      </p:pic>
      <p:sp>
        <p:nvSpPr>
          <p:cNvPr id="11" name="1 Título"/>
          <p:cNvSpPr txBox="1">
            <a:spLocks/>
          </p:cNvSpPr>
          <p:nvPr/>
        </p:nvSpPr>
        <p:spPr>
          <a:xfrm>
            <a:off x="1547664" y="6421983"/>
            <a:ext cx="6696744" cy="32403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Código: S-AN-13                  Fecha: 15/04/2019          Versión 01</a:t>
            </a:r>
          </a:p>
        </p:txBody>
      </p:sp>
      <p:pic>
        <p:nvPicPr>
          <p:cNvPr id="12" name="11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" t="-906" b="-996"/>
          <a:stretch>
            <a:fillRect/>
          </a:stretch>
        </p:blipFill>
        <p:spPr bwMode="auto">
          <a:xfrm>
            <a:off x="240401" y="6269957"/>
            <a:ext cx="1718676" cy="588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063553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0"/>
            <a:ext cx="8568952" cy="692696"/>
          </a:xfrm>
        </p:spPr>
        <p:txBody>
          <a:bodyPr>
            <a:norm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Y RESPONSABILIDADES DE LOS EMPLEADOS 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2 Marcador de contenido"/>
          <p:cNvSpPr txBox="1">
            <a:spLocks/>
          </p:cNvSpPr>
          <p:nvPr/>
        </p:nvSpPr>
        <p:spPr>
          <a:xfrm>
            <a:off x="179512" y="620688"/>
            <a:ext cx="8833142" cy="396044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0"/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Conocer y tener clara la política de Seguridad y Salud en el Trabajo.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Procurar el cuidado integral de su salud.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Suministrar información clara, completa y veraz sobre el estado de la salud al empleador, COPASST o Profesional de Salud Ocupacional.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Participar en la prevención de riesgos laborales mediante las actividades que se realicen en la empresa.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Hacer sugerencias para mejorar Seguridad y Salud en el Trabajo.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Cumplir las normas, reglamentos e instrucciones del Sistema de Gestión de Seguridad y Salud en el Trabajo que implementa la empresa.</a:t>
            </a:r>
          </a:p>
          <a:p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Participar en las actividades de capacitación en Seguridad y Salud en el Trabajo definido en el plan de capacitaciones del SG SST.</a:t>
            </a:r>
          </a:p>
          <a:p>
            <a:pPr algn="just">
              <a:buClrTx/>
            </a:pPr>
            <a:endParaRPr lang="es-CO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1547664" y="6421983"/>
            <a:ext cx="6696744" cy="32403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Código: S-AN-13                  Fecha: 15/04/2019          Versión 01</a:t>
            </a:r>
          </a:p>
        </p:txBody>
      </p:sp>
      <p:pic>
        <p:nvPicPr>
          <p:cNvPr id="5" name="4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" t="-906" b="-996"/>
          <a:stretch>
            <a:fillRect/>
          </a:stretch>
        </p:blipFill>
        <p:spPr bwMode="auto">
          <a:xfrm>
            <a:off x="240401" y="6269957"/>
            <a:ext cx="1718676" cy="588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4473769"/>
            <a:ext cx="2888439" cy="19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9124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/>
          <p:cNvSpPr txBox="1">
            <a:spLocks/>
          </p:cNvSpPr>
          <p:nvPr/>
        </p:nvSpPr>
        <p:spPr>
          <a:xfrm>
            <a:off x="179512" y="504056"/>
            <a:ext cx="8804658" cy="4077072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just">
              <a:buClrTx/>
              <a:buNone/>
            </a:pP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79512" y="0"/>
            <a:ext cx="8568952" cy="692696"/>
          </a:xfrm>
        </p:spPr>
        <p:txBody>
          <a:bodyPr>
            <a:norm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Y RESPONSABILIDADES DE LOS EMPLEADOS 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1547664" y="6421983"/>
            <a:ext cx="6696744" cy="32403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Código: S-AN-13                  Fecha: 15/04/2019          Versión 01</a:t>
            </a:r>
          </a:p>
        </p:txBody>
      </p:sp>
      <p:pic>
        <p:nvPicPr>
          <p:cNvPr id="8" name="7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" t="-906" b="-996"/>
          <a:stretch>
            <a:fillRect/>
          </a:stretch>
        </p:blipFill>
        <p:spPr bwMode="auto">
          <a:xfrm>
            <a:off x="189321" y="6257279"/>
            <a:ext cx="1718676" cy="58804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2 Marcador de contenido"/>
          <p:cNvSpPr txBox="1">
            <a:spLocks/>
          </p:cNvSpPr>
          <p:nvPr/>
        </p:nvSpPr>
        <p:spPr>
          <a:xfrm>
            <a:off x="179512" y="620688"/>
            <a:ext cx="8833142" cy="396044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0"/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 y cuidar los elementos de protección personal que le suministre la empresa.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Participar y contribuir al cumplimiento de los objetivos del SG SST.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Reportar daño o deterioro de los Elementos de Protección Personal que le suministra la empresa.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coordinadores de trabajo en alturas están en la responsabilidad de elaborar el permiso para el desarrollo de la actividad</a:t>
            </a:r>
          </a:p>
          <a:p>
            <a:pPr lvl="0"/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Reportar actos y condiciones inseguras del lugar de trabajo</a:t>
            </a:r>
          </a:p>
          <a:p>
            <a:pPr lvl="0"/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Realizar inspecciones de seguridad</a:t>
            </a:r>
          </a:p>
          <a:p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Reportar todo incidente o accidente a su jefe inmediato por leve que sea, en el momento que ocurran los hechos.</a:t>
            </a:r>
          </a:p>
        </p:txBody>
      </p:sp>
      <p:pic>
        <p:nvPicPr>
          <p:cNvPr id="11" name="10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196092"/>
            <a:ext cx="3300125" cy="222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3729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6353" y="25121"/>
            <a:ext cx="8610160" cy="562074"/>
          </a:xfrm>
        </p:spPr>
        <p:txBody>
          <a:bodyPr>
            <a:norm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POLITICA DE SEGURIDAD Y SALUD EN EL TRABAJO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548680"/>
            <a:ext cx="8820535" cy="5328592"/>
          </a:xfrm>
          <a:prstGeom prst="rect">
            <a:avLst/>
          </a:prstGeom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1547664" y="6421983"/>
            <a:ext cx="6696744" cy="32403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Código: S-AN-13                  Fecha: 15/04/2019          Versión 01</a:t>
            </a:r>
          </a:p>
        </p:txBody>
      </p:sp>
      <p:pic>
        <p:nvPicPr>
          <p:cNvPr id="6" name="5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" t="-906" b="-996"/>
          <a:stretch>
            <a:fillRect/>
          </a:stretch>
        </p:blipFill>
        <p:spPr bwMode="auto">
          <a:xfrm>
            <a:off x="189321" y="6257279"/>
            <a:ext cx="1718676" cy="588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967584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0"/>
            <a:ext cx="7498080" cy="504056"/>
          </a:xfrm>
        </p:spPr>
        <p:txBody>
          <a:bodyPr>
            <a:norm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 DEL SG SST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1547664" y="6421983"/>
            <a:ext cx="6696744" cy="32403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Código: S-AN-13                  Fecha: 15/04/2019          Versión 01</a:t>
            </a:r>
          </a:p>
        </p:txBody>
      </p:sp>
      <p:pic>
        <p:nvPicPr>
          <p:cNvPr id="6" name="5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" t="-906" b="-996"/>
          <a:stretch>
            <a:fillRect/>
          </a:stretch>
        </p:blipFill>
        <p:spPr bwMode="auto">
          <a:xfrm>
            <a:off x="126681" y="6316340"/>
            <a:ext cx="1547395" cy="53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2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519" y="5197555"/>
            <a:ext cx="1315473" cy="15152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1851" t="25391" r="59962" b="11610"/>
          <a:stretch/>
        </p:blipFill>
        <p:spPr>
          <a:xfrm>
            <a:off x="1048658" y="407502"/>
            <a:ext cx="6377301" cy="59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6744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963" r="6055" b="10414"/>
          <a:stretch/>
        </p:blipFill>
        <p:spPr>
          <a:xfrm>
            <a:off x="225058" y="476671"/>
            <a:ext cx="8712968" cy="5780607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611560" y="0"/>
            <a:ext cx="7498080" cy="504056"/>
          </a:xfrm>
        </p:spPr>
        <p:txBody>
          <a:bodyPr>
            <a:norm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INDENTIFICACIÓN DE PELIGROS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1547664" y="6421983"/>
            <a:ext cx="6696744" cy="32403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Código: S-AN-13                  Fecha: 15/04/2019          Versión 01</a:t>
            </a:r>
          </a:p>
        </p:txBody>
      </p:sp>
      <p:pic>
        <p:nvPicPr>
          <p:cNvPr id="6" name="5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" t="-906" b="-996"/>
          <a:stretch>
            <a:fillRect/>
          </a:stretch>
        </p:blipFill>
        <p:spPr bwMode="auto">
          <a:xfrm>
            <a:off x="189321" y="6257279"/>
            <a:ext cx="1718676" cy="588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509705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-364" t="9639" r="5575" b="315"/>
          <a:stretch/>
        </p:blipFill>
        <p:spPr>
          <a:xfrm>
            <a:off x="189321" y="476671"/>
            <a:ext cx="8847175" cy="5780607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611560" y="0"/>
            <a:ext cx="7498080" cy="504056"/>
          </a:xfrm>
        </p:spPr>
        <p:txBody>
          <a:bodyPr>
            <a:norm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INDENTIFICACIÓN DE PELIGROS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547664" y="6421983"/>
            <a:ext cx="6696744" cy="32403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Código: S-AN-13                  Fecha: 15/04/2019          Versión 01</a:t>
            </a:r>
          </a:p>
        </p:txBody>
      </p:sp>
      <p:pic>
        <p:nvPicPr>
          <p:cNvPr id="7" name="6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" t="-906" b="-996"/>
          <a:stretch>
            <a:fillRect/>
          </a:stretch>
        </p:blipFill>
        <p:spPr bwMode="auto">
          <a:xfrm>
            <a:off x="189321" y="6257279"/>
            <a:ext cx="1718676" cy="588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886381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9905" r="5458"/>
          <a:stretch/>
        </p:blipFill>
        <p:spPr>
          <a:xfrm>
            <a:off x="189321" y="548681"/>
            <a:ext cx="8784976" cy="5616624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611560" y="0"/>
            <a:ext cx="7498080" cy="504056"/>
          </a:xfrm>
        </p:spPr>
        <p:txBody>
          <a:bodyPr>
            <a:normAutofit fontScale="90000"/>
          </a:bodyPr>
          <a:lstStyle/>
          <a:p>
            <a:pPr algn="ctr"/>
            <a:r>
              <a:rPr lang="es-CO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 DE ACTOS Y CONDICIONES INSEGURAS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1547664" y="6421983"/>
            <a:ext cx="6696744" cy="32403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Código: S-AN-13                  Fecha: 15/04/2019          Versión 01</a:t>
            </a:r>
          </a:p>
        </p:txBody>
      </p:sp>
      <p:pic>
        <p:nvPicPr>
          <p:cNvPr id="6" name="5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" t="-906" b="-996"/>
          <a:stretch>
            <a:fillRect/>
          </a:stretch>
        </p:blipFill>
        <p:spPr bwMode="auto">
          <a:xfrm>
            <a:off x="189321" y="6257279"/>
            <a:ext cx="1718676" cy="588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751361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76672"/>
            <a:ext cx="8712968" cy="5780607"/>
          </a:xfrm>
          <a:prstGeom prst="rect">
            <a:avLst/>
          </a:prstGeom>
        </p:spPr>
      </p:pic>
      <p:sp>
        <p:nvSpPr>
          <p:cNvPr id="3" name="1 Título"/>
          <p:cNvSpPr txBox="1">
            <a:spLocks/>
          </p:cNvSpPr>
          <p:nvPr/>
        </p:nvSpPr>
        <p:spPr>
          <a:xfrm>
            <a:off x="1547664" y="6421983"/>
            <a:ext cx="6696744" cy="32403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Código: S-AN-13                  Fecha: 15/04/2019          Versión 01</a:t>
            </a:r>
          </a:p>
        </p:txBody>
      </p:sp>
      <p:pic>
        <p:nvPicPr>
          <p:cNvPr id="5" name="4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" t="-906" b="-996"/>
          <a:stretch>
            <a:fillRect/>
          </a:stretch>
        </p:blipFill>
        <p:spPr bwMode="auto">
          <a:xfrm>
            <a:off x="189321" y="6257279"/>
            <a:ext cx="1718676" cy="5880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746328" y="0"/>
            <a:ext cx="7498080" cy="504056"/>
          </a:xfrm>
        </p:spPr>
        <p:txBody>
          <a:bodyPr>
            <a:norm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 SOCIODEMOGRAFICO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8977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67" y="556491"/>
            <a:ext cx="8656214" cy="5700788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611560" y="0"/>
            <a:ext cx="7498080" cy="504056"/>
          </a:xfrm>
        </p:spPr>
        <p:txBody>
          <a:bodyPr>
            <a:norm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ESTILOS DE VIDA Y TRABAJO SALUDABLE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1547664" y="6421983"/>
            <a:ext cx="6696744" cy="32403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Código: S-AN-13                  Fecha: 15/04/2019          Versión 01</a:t>
            </a:r>
          </a:p>
        </p:txBody>
      </p:sp>
      <p:pic>
        <p:nvPicPr>
          <p:cNvPr id="6" name="5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" t="-906" b="-996"/>
          <a:stretch>
            <a:fillRect/>
          </a:stretch>
        </p:blipFill>
        <p:spPr bwMode="auto">
          <a:xfrm>
            <a:off x="189321" y="6257279"/>
            <a:ext cx="1718676" cy="588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079907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98080" cy="648072"/>
          </a:xfrm>
        </p:spPr>
        <p:txBody>
          <a:bodyPr>
            <a:normAutofit fontScale="90000"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ES SST?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00E3E59-5712-4CCC-8750-485D2661C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14" y="978705"/>
            <a:ext cx="8424936" cy="2304256"/>
          </a:xfrm>
        </p:spPr>
        <p:txBody>
          <a:bodyPr>
            <a:normAutofit fontScale="92500"/>
          </a:bodyPr>
          <a:lstStyle/>
          <a:p>
            <a:pPr marL="82296" indent="0" algn="just">
              <a:buNone/>
            </a:pPr>
            <a:r>
              <a:rPr lang="es-CO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Salud Ocupacional hoy Seguridad y Salud en el Trabajo, es aquella disciplina que trata de la prevención de las lesiones y enfermedades causadas por las condiciones de trabajo, y de la protección y promoción de la salud de los trabajadores.</a:t>
            </a:r>
          </a:p>
          <a:p>
            <a:pPr marL="82296" indent="0">
              <a:buNone/>
            </a:pPr>
            <a:endParaRPr lang="es-CO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2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140968"/>
            <a:ext cx="4120417" cy="2967034"/>
          </a:xfrm>
          <a:prstGeom prst="rect">
            <a:avLst/>
          </a:prstGeom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1547664" y="6421983"/>
            <a:ext cx="6696744" cy="32403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Código: S-AN-13                  Fecha: 15/04/2019          Versión 01</a:t>
            </a:r>
          </a:p>
        </p:txBody>
      </p:sp>
      <p:pic>
        <p:nvPicPr>
          <p:cNvPr id="7" name="6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" t="-906" b="-996"/>
          <a:stretch>
            <a:fillRect/>
          </a:stretch>
        </p:blipFill>
        <p:spPr bwMode="auto">
          <a:xfrm>
            <a:off x="240401" y="6269957"/>
            <a:ext cx="1718676" cy="588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31907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21" y="476671"/>
            <a:ext cx="8631151" cy="5530303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611560" y="0"/>
            <a:ext cx="7498080" cy="504056"/>
          </a:xfrm>
        </p:spPr>
        <p:txBody>
          <a:bodyPr>
            <a:norm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ESTILOS DE VIDA Y TRABAJO SALUDABLE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1547664" y="6421983"/>
            <a:ext cx="6696744" cy="32403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Código: S-AN-13                  Fecha: 15/04/2019          Versión 01</a:t>
            </a:r>
          </a:p>
        </p:txBody>
      </p:sp>
      <p:pic>
        <p:nvPicPr>
          <p:cNvPr id="6" name="5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" t="-906" b="-996"/>
          <a:stretch>
            <a:fillRect/>
          </a:stretch>
        </p:blipFill>
        <p:spPr bwMode="auto">
          <a:xfrm>
            <a:off x="189321" y="6257279"/>
            <a:ext cx="1718676" cy="588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123477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000E3E59-5712-4CCC-8750-485D2661C727}"/>
              </a:ext>
            </a:extLst>
          </p:cNvPr>
          <p:cNvSpPr txBox="1">
            <a:spLocks/>
          </p:cNvSpPr>
          <p:nvPr/>
        </p:nvSpPr>
        <p:spPr>
          <a:xfrm>
            <a:off x="367327" y="681724"/>
            <a:ext cx="8545289" cy="3918784"/>
          </a:xfrm>
          <a:prstGeom prst="rect">
            <a:avLst/>
          </a:prstGeom>
        </p:spPr>
        <p:txBody>
          <a:bodyPr tIns="0">
            <a:no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596646" indent="-514350" algn="just">
              <a:lnSpc>
                <a:spcPct val="110000"/>
              </a:lnSpc>
              <a:buClrTx/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 pronto ocurre el hecho, el empleado implicado, está en la obligación de reportar el evento ocurrido, por leve o grave que sea, a su jefe inmediato</a:t>
            </a:r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96646" indent="-514350" algn="just">
              <a:lnSpc>
                <a:spcPct val="110000"/>
              </a:lnSpc>
              <a:buClrTx/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realiza el reporte a la ARL SURA  a el número de teléfono 444 45 16 y se pregunta en qué centro médico atienden el empleado, se solicita número de radicado para la atención del evento ocurrido. </a:t>
            </a:r>
          </a:p>
          <a:p>
            <a:pPr marL="596646" indent="-514350" algn="just">
              <a:lnSpc>
                <a:spcPct val="110000"/>
              </a:lnSpc>
              <a:buClrTx/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responsable de Salud Ocupacional hace la legalización del accidente en la página de la ARL antes de 48 horas de haber ocurrido el evento.</a:t>
            </a:r>
          </a:p>
          <a:p>
            <a:pPr marL="596646" indent="-514350" algn="just">
              <a:lnSpc>
                <a:spcPct val="110000"/>
              </a:lnSpc>
              <a:buClrTx/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los días hábiles siguientes se debe de hacer el reporte a la EPS, y al Ministerio de la Protección Social, se envía una carta con toda la información del empleado accidentado y el FURAT.</a:t>
            </a:r>
            <a:endParaRPr lang="es-CO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123672" y="5765"/>
            <a:ext cx="8792633" cy="67595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hacer en caso de una incidente o accidente de trabajo</a:t>
            </a:r>
          </a:p>
        </p:txBody>
      </p:sp>
      <p:pic>
        <p:nvPicPr>
          <p:cNvPr id="6" name="5 Imagen" descr="reporte de accidentes de trabajo - Buscar con Google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8" t="54127" r="68485" b="32609"/>
          <a:stretch/>
        </p:blipFill>
        <p:spPr>
          <a:xfrm>
            <a:off x="6564658" y="4941168"/>
            <a:ext cx="2376264" cy="1649604"/>
          </a:xfrm>
          <a:prstGeom prst="rect">
            <a:avLst/>
          </a:prstGeom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1547664" y="6421983"/>
            <a:ext cx="6696744" cy="32403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Código: S-AN-13                  Fecha: 15/04/2019          Versión 01</a:t>
            </a:r>
          </a:p>
        </p:txBody>
      </p:sp>
      <p:pic>
        <p:nvPicPr>
          <p:cNvPr id="8" name="7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" t="-906" b="-996"/>
          <a:stretch>
            <a:fillRect/>
          </a:stretch>
        </p:blipFill>
        <p:spPr bwMode="auto">
          <a:xfrm>
            <a:off x="189321" y="6257279"/>
            <a:ext cx="1718676" cy="588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78170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417240" y="80628"/>
            <a:ext cx="8568952" cy="10801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¿Que hacer en una presunta enfermedad laboral?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000E3E59-5712-4CCC-8750-485D2661C727}"/>
              </a:ext>
            </a:extLst>
          </p:cNvPr>
          <p:cNvSpPr txBox="1">
            <a:spLocks/>
          </p:cNvSpPr>
          <p:nvPr/>
        </p:nvSpPr>
        <p:spPr>
          <a:xfrm>
            <a:off x="251520" y="1212509"/>
            <a:ext cx="8734672" cy="2908206"/>
          </a:xfrm>
          <a:prstGeom prst="rect">
            <a:avLst/>
          </a:prstGeom>
        </p:spPr>
        <p:txBody>
          <a:bodyPr tIns="0">
            <a:no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596646" indent="-514350" algn="just">
              <a:lnSpc>
                <a:spcPct val="110000"/>
              </a:lnSpc>
              <a:buClrTx/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a un empleado le diagnostican enfermedad laboral, la empresa debe de hacer la respectiva investigación según Resolución 1401 de 2012.</a:t>
            </a:r>
          </a:p>
          <a:p>
            <a:pPr marL="596646" indent="-514350" algn="just">
              <a:lnSpc>
                <a:spcPct val="110000"/>
              </a:lnSpc>
              <a:buClrTx/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debe de reportar a la ARL SURA con un plazo no mayor a 15 días calendario.</a:t>
            </a:r>
          </a:p>
          <a:p>
            <a:pPr marL="82296" algn="just">
              <a:lnSpc>
                <a:spcPct val="110000"/>
              </a:lnSpc>
              <a:buClrTx/>
            </a:pP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547664" y="6421983"/>
            <a:ext cx="6696744" cy="32403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Código: S-AN-13                  Fecha: 15/04/2019          Versión 01</a:t>
            </a:r>
          </a:p>
        </p:txBody>
      </p:sp>
      <p:pic>
        <p:nvPicPr>
          <p:cNvPr id="9" name="8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" t="-906" b="-996"/>
          <a:stretch>
            <a:fillRect/>
          </a:stretch>
        </p:blipFill>
        <p:spPr bwMode="auto">
          <a:xfrm>
            <a:off x="189321" y="6257279"/>
            <a:ext cx="1718676" cy="588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9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225" y="3284984"/>
            <a:ext cx="2534004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506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1835696" y="16737"/>
            <a:ext cx="5472608" cy="5400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COPASST - VIGÍA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0E3E59-5712-4CCC-8750-485D2661C727}"/>
              </a:ext>
            </a:extLst>
          </p:cNvPr>
          <p:cNvSpPr txBox="1">
            <a:spLocks/>
          </p:cNvSpPr>
          <p:nvPr/>
        </p:nvSpPr>
        <p:spPr>
          <a:xfrm>
            <a:off x="49906" y="556798"/>
            <a:ext cx="8856984" cy="1648066"/>
          </a:xfrm>
          <a:prstGeom prst="rect">
            <a:avLst/>
          </a:prstGeom>
        </p:spPr>
        <p:txBody>
          <a:bodyPr tIns="0">
            <a:normAutofit lnSpcReduction="10000"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lvl="0" algn="just">
              <a:lnSpc>
                <a:spcPct val="110000"/>
              </a:lnSpc>
              <a:buClrTx/>
            </a:pPr>
            <a:r>
              <a:rPr lang="es-CO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 </a:t>
            </a:r>
            <a:r>
              <a:rPr lang="es-CO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Copasst</a:t>
            </a:r>
            <a:r>
              <a:rPr lang="es-CO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s-CO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Vigía</a:t>
            </a:r>
            <a:r>
              <a:rPr lang="es-CO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(Comité Paritario de Seguridad y Salud en el Trabajo) es un comité encargado de la promoción y vigilancia de las normas en temas de seguridad y salud en el trabajo dentro de las empresas. 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41" y="2276872"/>
            <a:ext cx="4959341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642" y="2589877"/>
            <a:ext cx="3788019" cy="2677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1 Título"/>
          <p:cNvSpPr txBox="1">
            <a:spLocks/>
          </p:cNvSpPr>
          <p:nvPr/>
        </p:nvSpPr>
        <p:spPr>
          <a:xfrm>
            <a:off x="1547664" y="6421983"/>
            <a:ext cx="6696744" cy="32403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Código: S-AN-13                  Fecha: 15/04/2019          Versión 01</a:t>
            </a:r>
          </a:p>
        </p:txBody>
      </p:sp>
      <p:pic>
        <p:nvPicPr>
          <p:cNvPr id="7" name="6 Imagen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" t="-906" b="-996"/>
          <a:stretch>
            <a:fillRect/>
          </a:stretch>
        </p:blipFill>
        <p:spPr bwMode="auto">
          <a:xfrm>
            <a:off x="189321" y="6257279"/>
            <a:ext cx="1718676" cy="588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286222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Marcador de contenido"/>
          <p:cNvSpPr>
            <a:spLocks noGrp="1"/>
          </p:cNvSpPr>
          <p:nvPr>
            <p:ph idx="1"/>
          </p:nvPr>
        </p:nvSpPr>
        <p:spPr>
          <a:xfrm>
            <a:off x="204663" y="612007"/>
            <a:ext cx="8610160" cy="2096913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es-CO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un grupo de empleados, conformado por representantes del empleador y representantes de los empleados, que busca prevenir el acoso </a:t>
            </a:r>
            <a:r>
              <a:rPr lang="es-CO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laboral </a:t>
            </a:r>
            <a:r>
              <a:rPr lang="es-CO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contribuyendo a proteger a los empleados contra los riesgos psicosociales que afectan la salud en los lugares de trabajo.</a:t>
            </a: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323528" y="116634"/>
            <a:ext cx="8496944" cy="4901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Comité de Convivencia laboral</a:t>
            </a:r>
          </a:p>
        </p:txBody>
      </p:sp>
      <p:pic>
        <p:nvPicPr>
          <p:cNvPr id="6" name="5 Imagen" descr="comite de convivencia laboral conformación - Google Search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1" t="47889" r="51061" b="16931"/>
          <a:stretch/>
        </p:blipFill>
        <p:spPr>
          <a:xfrm>
            <a:off x="337738" y="2780928"/>
            <a:ext cx="4522293" cy="2796921"/>
          </a:xfrm>
          <a:prstGeom prst="rect">
            <a:avLst/>
          </a:prstGeom>
        </p:spPr>
      </p:pic>
      <p:pic>
        <p:nvPicPr>
          <p:cNvPr id="7" name="6 Imagen" descr="comite de convivencia laboral conformación - Google Search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4" t="35506" r="50000" b="17774"/>
          <a:stretch/>
        </p:blipFill>
        <p:spPr>
          <a:xfrm>
            <a:off x="5089198" y="3029460"/>
            <a:ext cx="3255818" cy="2299855"/>
          </a:xfrm>
          <a:prstGeom prst="rect">
            <a:avLst/>
          </a:prstGeom>
        </p:spPr>
      </p:pic>
      <p:sp>
        <p:nvSpPr>
          <p:cNvPr id="8" name="1 Título"/>
          <p:cNvSpPr txBox="1">
            <a:spLocks/>
          </p:cNvSpPr>
          <p:nvPr/>
        </p:nvSpPr>
        <p:spPr>
          <a:xfrm>
            <a:off x="1547664" y="6421983"/>
            <a:ext cx="6696744" cy="32403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Código: S-AN-13                  Fecha: 15/04/2019          Versión 01</a:t>
            </a:r>
          </a:p>
        </p:txBody>
      </p:sp>
      <p:pic>
        <p:nvPicPr>
          <p:cNvPr id="9" name="8 Imagen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" t="-906" b="-996"/>
          <a:stretch>
            <a:fillRect/>
          </a:stretch>
        </p:blipFill>
        <p:spPr bwMode="auto">
          <a:xfrm>
            <a:off x="189321" y="6257279"/>
            <a:ext cx="1718676" cy="588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77595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-2429"/>
            <a:ext cx="8754176" cy="690102"/>
          </a:xfrm>
        </p:spPr>
        <p:txBody>
          <a:bodyPr>
            <a:no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Reglamento de higiene y seguridad</a:t>
            </a:r>
            <a:endParaRPr lang="es-CO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9512" y="687673"/>
            <a:ext cx="4392488" cy="6053695"/>
          </a:xfrm>
        </p:spPr>
        <p:txBody>
          <a:bodyPr>
            <a:noAutofit/>
          </a:bodyPr>
          <a:lstStyle/>
          <a:p>
            <a:pPr marL="82296" indent="0">
              <a:buNone/>
            </a:pPr>
            <a:r>
              <a:rPr lang="es-ES" sz="1800" b="1" dirty="0">
                <a:solidFill>
                  <a:schemeClr val="bg1"/>
                </a:solidFill>
              </a:rPr>
              <a:t>FISICOS </a:t>
            </a:r>
            <a:endParaRPr lang="es-CO" sz="1800" dirty="0">
              <a:solidFill>
                <a:schemeClr val="bg1"/>
              </a:solidFill>
            </a:endParaRPr>
          </a:p>
          <a:p>
            <a:pPr lvl="0"/>
            <a:r>
              <a:rPr lang="es-ES" sz="1800" dirty="0">
                <a:solidFill>
                  <a:schemeClr val="bg1"/>
                </a:solidFill>
              </a:rPr>
              <a:t>Radiaciones no ionizantes (ultravioleta).</a:t>
            </a:r>
            <a:endParaRPr lang="es-CO" sz="1800" dirty="0">
              <a:solidFill>
                <a:schemeClr val="bg1"/>
              </a:solidFill>
            </a:endParaRPr>
          </a:p>
          <a:p>
            <a:pPr lvl="0"/>
            <a:r>
              <a:rPr lang="es-ES" sz="1800" dirty="0">
                <a:solidFill>
                  <a:schemeClr val="bg1"/>
                </a:solidFill>
              </a:rPr>
              <a:t>Iluminación inadecuada (exceso o deficiencia)</a:t>
            </a:r>
            <a:endParaRPr lang="es-CO" sz="1800" dirty="0">
              <a:solidFill>
                <a:schemeClr val="bg1"/>
              </a:solidFill>
            </a:endParaRPr>
          </a:p>
          <a:p>
            <a:pPr marL="82296" indent="0">
              <a:buNone/>
            </a:pPr>
            <a:r>
              <a:rPr lang="es-ES" sz="1800" dirty="0">
                <a:solidFill>
                  <a:schemeClr val="bg1"/>
                </a:solidFill>
              </a:rPr>
              <a:t> </a:t>
            </a:r>
            <a:endParaRPr lang="es-CO" sz="1800" dirty="0">
              <a:solidFill>
                <a:schemeClr val="bg1"/>
              </a:solidFill>
            </a:endParaRPr>
          </a:p>
          <a:p>
            <a:pPr marL="82296" indent="0">
              <a:buNone/>
            </a:pPr>
            <a:r>
              <a:rPr lang="es-CO" sz="1800" b="1" dirty="0">
                <a:solidFill>
                  <a:schemeClr val="bg1"/>
                </a:solidFill>
              </a:rPr>
              <a:t>DE SEGURIDAD:</a:t>
            </a:r>
            <a:endParaRPr lang="es-CO" sz="1800" dirty="0">
              <a:solidFill>
                <a:schemeClr val="bg1"/>
              </a:solidFill>
            </a:endParaRPr>
          </a:p>
          <a:p>
            <a:pPr lvl="0"/>
            <a:r>
              <a:rPr lang="es-CO" sz="1800" dirty="0">
                <a:solidFill>
                  <a:schemeClr val="bg1"/>
                </a:solidFill>
              </a:rPr>
              <a:t>Caídas y resbalones.</a:t>
            </a:r>
          </a:p>
          <a:p>
            <a:pPr lvl="0"/>
            <a:r>
              <a:rPr lang="es-CO" sz="1800" dirty="0">
                <a:solidFill>
                  <a:schemeClr val="bg1"/>
                </a:solidFill>
              </a:rPr>
              <a:t>Manejo de herramientas corto punzantes.</a:t>
            </a:r>
          </a:p>
          <a:p>
            <a:pPr lvl="0"/>
            <a:r>
              <a:rPr lang="es-CO" sz="1800" dirty="0">
                <a:solidFill>
                  <a:schemeClr val="bg1"/>
                </a:solidFill>
              </a:rPr>
              <a:t>Golpes contra objetos.</a:t>
            </a:r>
          </a:p>
          <a:p>
            <a:pPr lvl="0"/>
            <a:r>
              <a:rPr lang="es-CO" sz="1800" dirty="0">
                <a:solidFill>
                  <a:schemeClr val="bg1"/>
                </a:solidFill>
              </a:rPr>
              <a:t>Caídas de un nivel superior.</a:t>
            </a:r>
          </a:p>
          <a:p>
            <a:pPr lvl="0"/>
            <a:r>
              <a:rPr lang="es-CO" sz="1800" dirty="0">
                <a:solidFill>
                  <a:schemeClr val="bg1"/>
                </a:solidFill>
              </a:rPr>
              <a:t>Caídas de un mismo nivel.</a:t>
            </a:r>
          </a:p>
          <a:p>
            <a:pPr lvl="0"/>
            <a:r>
              <a:rPr lang="es-CO" sz="1800" dirty="0">
                <a:solidFill>
                  <a:schemeClr val="bg1"/>
                </a:solidFill>
              </a:rPr>
              <a:t>Contacto físico directo.</a:t>
            </a:r>
          </a:p>
          <a:p>
            <a:pPr lvl="0"/>
            <a:r>
              <a:rPr lang="es-CO" sz="1800" dirty="0">
                <a:solidFill>
                  <a:schemeClr val="bg1"/>
                </a:solidFill>
              </a:rPr>
              <a:t>Falta de señalización o señalización inadecuada.</a:t>
            </a:r>
          </a:p>
          <a:p>
            <a:pPr lvl="0"/>
            <a:r>
              <a:rPr lang="es-CO" sz="1800" dirty="0">
                <a:solidFill>
                  <a:schemeClr val="bg1"/>
                </a:solidFill>
              </a:rPr>
              <a:t>Delincuencia común (robos, atracos, atentados, desorden público.)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649720" y="687673"/>
            <a:ext cx="4283968" cy="6053695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0"/>
            <a:r>
              <a:rPr lang="es-CO" sz="2000" dirty="0">
                <a:solidFill>
                  <a:schemeClr val="bg1"/>
                </a:solidFill>
              </a:rPr>
              <a:t>Situaciones de orden social.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Conducción o transporte en vehículos. </a:t>
            </a: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Desplazamiento como peatón.</a:t>
            </a:r>
          </a:p>
          <a:p>
            <a:pPr lvl="0"/>
            <a:endParaRPr lang="es-CO" sz="2000" b="1" dirty="0">
              <a:solidFill>
                <a:schemeClr val="bg1"/>
              </a:solidFill>
            </a:endParaRPr>
          </a:p>
          <a:p>
            <a:pPr marL="82296" indent="0">
              <a:buNone/>
            </a:pPr>
            <a:r>
              <a:rPr lang="es-CO" sz="2000" b="1" dirty="0">
                <a:solidFill>
                  <a:schemeClr val="bg1"/>
                </a:solidFill>
              </a:rPr>
              <a:t>BIOMECANICO</a:t>
            </a:r>
            <a:endParaRPr lang="es-CO" sz="2000" dirty="0">
              <a:solidFill>
                <a:schemeClr val="bg1"/>
              </a:solidFill>
            </a:endParaRPr>
          </a:p>
          <a:p>
            <a:r>
              <a:rPr lang="es-CO" sz="2000" dirty="0">
                <a:solidFill>
                  <a:schemeClr val="bg1"/>
                </a:solidFill>
              </a:rPr>
              <a:t>Posturas inadecuadas.</a:t>
            </a:r>
          </a:p>
          <a:p>
            <a:r>
              <a:rPr lang="es-CO" sz="2000" dirty="0">
                <a:solidFill>
                  <a:schemeClr val="bg1"/>
                </a:solidFill>
              </a:rPr>
              <a:t>Esfuerzos.</a:t>
            </a:r>
          </a:p>
          <a:p>
            <a:r>
              <a:rPr lang="es-CO" sz="2000" dirty="0">
                <a:solidFill>
                  <a:schemeClr val="bg1"/>
                </a:solidFill>
              </a:rPr>
              <a:t>Movimiento repetitivo.</a:t>
            </a:r>
          </a:p>
          <a:p>
            <a:endParaRPr lang="es-CO" sz="2000" dirty="0">
              <a:solidFill>
                <a:schemeClr val="bg1"/>
              </a:solidFill>
            </a:endParaRPr>
          </a:p>
          <a:p>
            <a:pPr marL="82296" indent="0">
              <a:buNone/>
            </a:pPr>
            <a:r>
              <a:rPr lang="es-CO" sz="2000" b="1" dirty="0">
                <a:solidFill>
                  <a:schemeClr val="bg1"/>
                </a:solidFill>
              </a:rPr>
              <a:t>PSICOSOCIAL</a:t>
            </a:r>
            <a:endParaRPr lang="es-CO" sz="2000" dirty="0">
              <a:solidFill>
                <a:schemeClr val="bg1"/>
              </a:solidFill>
            </a:endParaRPr>
          </a:p>
          <a:p>
            <a:r>
              <a:rPr lang="es-CO" sz="2000" dirty="0">
                <a:solidFill>
                  <a:schemeClr val="bg1"/>
                </a:solidFill>
              </a:rPr>
              <a:t>Condiciones de la tarea </a:t>
            </a:r>
          </a:p>
          <a:p>
            <a:endParaRPr lang="es-CO" sz="2000" dirty="0">
              <a:solidFill>
                <a:schemeClr val="bg1"/>
              </a:solidFill>
            </a:endParaRPr>
          </a:p>
          <a:p>
            <a:pPr marL="82296" indent="0">
              <a:buNone/>
            </a:pPr>
            <a:r>
              <a:rPr lang="es-CO" sz="2000" b="1" dirty="0">
                <a:solidFill>
                  <a:schemeClr val="bg1"/>
                </a:solidFill>
              </a:rPr>
              <a:t>FENOMENOS NATURALES</a:t>
            </a:r>
            <a:endParaRPr lang="es-CO" sz="2000" dirty="0">
              <a:solidFill>
                <a:schemeClr val="bg1"/>
              </a:solidFill>
            </a:endParaRPr>
          </a:p>
          <a:p>
            <a:r>
              <a:rPr lang="es-CO" sz="2000" dirty="0">
                <a:solidFill>
                  <a:schemeClr val="bg1"/>
                </a:solidFill>
              </a:rPr>
              <a:t>Sismo (movimientos de tierras), y precipitaciones (lluvias granizadas).</a:t>
            </a:r>
          </a:p>
        </p:txBody>
      </p:sp>
    </p:spTree>
    <p:extLst>
      <p:ext uri="{BB962C8B-B14F-4D97-AF65-F5344CB8AC3E}">
        <p14:creationId xmlns:p14="http://schemas.microsoft.com/office/powerpoint/2010/main" val="7108241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79512" y="-2429"/>
            <a:ext cx="8754176" cy="6901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Reglamento de higiene y seguridad</a:t>
            </a:r>
            <a:endParaRPr lang="es-CO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25844" y="687673"/>
            <a:ext cx="4577544" cy="6053696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es-CO" sz="1800" b="1" u="sng" dirty="0">
                <a:solidFill>
                  <a:schemeClr val="bg1"/>
                </a:solidFill>
              </a:rPr>
              <a:t>INSTALACIÓN Y MANTENIMIENTO</a:t>
            </a:r>
            <a:r>
              <a:rPr lang="es-CO" sz="1800" b="1" dirty="0">
                <a:solidFill>
                  <a:schemeClr val="bg1"/>
                </a:solidFill>
              </a:rPr>
              <a:t> </a:t>
            </a:r>
          </a:p>
          <a:p>
            <a:pPr marL="82296" indent="0">
              <a:buNone/>
            </a:pPr>
            <a:endParaRPr lang="es-CO" sz="1800" dirty="0">
              <a:solidFill>
                <a:schemeClr val="bg1"/>
              </a:solidFill>
            </a:endParaRPr>
          </a:p>
          <a:p>
            <a:pPr marL="82296" indent="0">
              <a:buNone/>
            </a:pPr>
            <a:r>
              <a:rPr lang="es-CO" sz="2000" b="1" dirty="0">
                <a:solidFill>
                  <a:schemeClr val="bg1"/>
                </a:solidFill>
              </a:rPr>
              <a:t>FISICOS</a:t>
            </a:r>
            <a:endParaRPr lang="es-CO" sz="2000" dirty="0">
              <a:solidFill>
                <a:schemeClr val="bg1"/>
              </a:solidFill>
            </a:endParaRP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Ruido (Impacto y continuo).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Calor</a:t>
            </a: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Radiaciones no ionizantes (ultravioleta).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Radiaciones ionizantes (rayos X, Gama, Beta).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Vibraciones.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Presiones anormales.</a:t>
            </a:r>
          </a:p>
          <a:p>
            <a:pPr marL="82296" indent="0">
              <a:buNone/>
            </a:pPr>
            <a:endParaRPr lang="es-CO" sz="2000" b="1" dirty="0">
              <a:solidFill>
                <a:schemeClr val="bg1"/>
              </a:solidFill>
            </a:endParaRPr>
          </a:p>
          <a:p>
            <a:pPr marL="82296" indent="0">
              <a:buNone/>
            </a:pPr>
            <a:r>
              <a:rPr lang="es-CO" sz="2000" b="1" dirty="0">
                <a:solidFill>
                  <a:schemeClr val="bg1"/>
                </a:solidFill>
              </a:rPr>
              <a:t>QUIMICOS</a:t>
            </a:r>
            <a:endParaRPr lang="es-CO" sz="2000" dirty="0">
              <a:solidFill>
                <a:schemeClr val="bg1"/>
              </a:solidFill>
            </a:endParaRP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Humos metálicos, no metálicos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703388" y="687672"/>
            <a:ext cx="4283968" cy="6053695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es-CO" sz="2000" b="1" dirty="0">
                <a:solidFill>
                  <a:schemeClr val="bg1"/>
                </a:solidFill>
              </a:rPr>
              <a:t>DE SEGURIDAD</a:t>
            </a:r>
            <a:endParaRPr lang="es-CO" sz="2000" dirty="0">
              <a:solidFill>
                <a:schemeClr val="bg1"/>
              </a:solidFill>
            </a:endParaRP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Proyección de partículas.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Caídas y resbalones.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Manejo de herramientas corto punzantes.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Golpes por o contra objetos.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Caídas de un mismo nivel.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Caídas de un nivel superior.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Contacto físico directo.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Superficie o locación de trabajo (defectuosa, irregular, resbalosa).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Falta de señalización o señalización inadecuada.</a:t>
            </a:r>
          </a:p>
          <a:p>
            <a:pPr marL="82296" lvl="0" indent="0" algn="ctr">
              <a:buNone/>
            </a:pPr>
            <a:endParaRPr lang="es-CO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31856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79512" y="-2429"/>
            <a:ext cx="8754176" cy="6901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Reglamento de higiene y seguridad</a:t>
            </a:r>
            <a:endParaRPr lang="es-CO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0" y="687673"/>
            <a:ext cx="4703388" cy="6053696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0"/>
            <a:r>
              <a:rPr lang="es-CO" sz="2000" dirty="0">
                <a:solidFill>
                  <a:schemeClr val="bg1"/>
                </a:solidFill>
              </a:rPr>
              <a:t>Delincuencia común (robos, atracos, atentados, desorden público).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Grupos armados el margen de la ley.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Conducciones o transporte en vehículos.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Trabajos en vías o áreas públicas.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Desplazamiento como peatón.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Trabajos en alturas.</a:t>
            </a:r>
          </a:p>
          <a:p>
            <a:pPr marL="82296" indent="0">
              <a:buNone/>
            </a:pPr>
            <a:endParaRPr lang="es-CO" sz="2000" dirty="0">
              <a:solidFill>
                <a:schemeClr val="bg1"/>
              </a:solidFill>
            </a:endParaRPr>
          </a:p>
          <a:p>
            <a:pPr marL="82296" indent="0">
              <a:buNone/>
            </a:pPr>
            <a:r>
              <a:rPr lang="es-CO" sz="2000" b="1" dirty="0">
                <a:solidFill>
                  <a:schemeClr val="bg1"/>
                </a:solidFill>
              </a:rPr>
              <a:t>BIOMECANICOS</a:t>
            </a:r>
            <a:endParaRPr lang="es-CO" sz="2000" dirty="0">
              <a:solidFill>
                <a:schemeClr val="bg1"/>
              </a:solidFill>
            </a:endParaRP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Posturas inadecuadas.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Esfuerzos.</a:t>
            </a: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Movimiento repetitivo.</a:t>
            </a:r>
          </a:p>
          <a:p>
            <a:r>
              <a:rPr lang="es-CO" sz="2000" dirty="0">
                <a:solidFill>
                  <a:schemeClr val="bg1"/>
                </a:solidFill>
              </a:rPr>
              <a:t>Manipulación de cargas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703388" y="687672"/>
            <a:ext cx="4283968" cy="6053695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CO" sz="2000" b="1" dirty="0">
                <a:solidFill>
                  <a:schemeClr val="bg1"/>
                </a:solidFill>
              </a:rPr>
              <a:t>BIOMECANICOS</a:t>
            </a:r>
            <a:endParaRPr lang="es-CO" sz="2000" dirty="0">
              <a:solidFill>
                <a:schemeClr val="bg1"/>
              </a:solidFill>
            </a:endParaRPr>
          </a:p>
          <a:p>
            <a:pPr lvl="0"/>
            <a:r>
              <a:rPr lang="es-CO" sz="2000" dirty="0" err="1">
                <a:solidFill>
                  <a:schemeClr val="bg1"/>
                </a:solidFill>
              </a:rPr>
              <a:t>Ricketsias</a:t>
            </a:r>
            <a:r>
              <a:rPr lang="es-CO" sz="2000" dirty="0">
                <a:solidFill>
                  <a:schemeClr val="bg1"/>
                </a:solidFill>
              </a:rPr>
              <a:t>, contaminación con virus.</a:t>
            </a:r>
          </a:p>
          <a:p>
            <a:pPr marL="82296" indent="0">
              <a:buNone/>
            </a:pPr>
            <a:endParaRPr lang="es-CO" sz="2000" dirty="0">
              <a:solidFill>
                <a:schemeClr val="bg1"/>
              </a:solidFill>
            </a:endParaRPr>
          </a:p>
          <a:p>
            <a:pPr marL="82296" indent="0">
              <a:buNone/>
            </a:pPr>
            <a:r>
              <a:rPr lang="es-CO" sz="2000" b="1" dirty="0">
                <a:solidFill>
                  <a:schemeClr val="bg1"/>
                </a:solidFill>
              </a:rPr>
              <a:t>PSICOSOCIAL</a:t>
            </a:r>
            <a:endParaRPr lang="es-CO" sz="2000" dirty="0">
              <a:solidFill>
                <a:schemeClr val="bg1"/>
              </a:solidFill>
            </a:endParaRP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Características del grupo social del trabajo.</a:t>
            </a:r>
          </a:p>
          <a:p>
            <a:pPr marL="82296" indent="0">
              <a:buNone/>
            </a:pPr>
            <a:endParaRPr lang="es-CO" sz="2000" dirty="0">
              <a:solidFill>
                <a:schemeClr val="bg1"/>
              </a:solidFill>
            </a:endParaRPr>
          </a:p>
          <a:p>
            <a:pPr marL="82296" indent="0">
              <a:buNone/>
            </a:pPr>
            <a:r>
              <a:rPr lang="es-CO" sz="2000" b="1" dirty="0">
                <a:solidFill>
                  <a:schemeClr val="bg1"/>
                </a:solidFill>
              </a:rPr>
              <a:t>FENOMENOS NATURALES</a:t>
            </a:r>
            <a:endParaRPr lang="es-CO" sz="2000" dirty="0">
              <a:solidFill>
                <a:schemeClr val="bg1"/>
              </a:solidFill>
            </a:endParaRPr>
          </a:p>
          <a:p>
            <a:pPr lvl="0"/>
            <a:r>
              <a:rPr lang="es-CO" sz="2000" dirty="0">
                <a:solidFill>
                  <a:schemeClr val="bg1"/>
                </a:solidFill>
              </a:rPr>
              <a:t>Sismo (movimientos de tierras), y precipitaciones (lluvias granizadas), derrumbes</a:t>
            </a:r>
          </a:p>
        </p:txBody>
      </p:sp>
    </p:spTree>
    <p:extLst>
      <p:ext uri="{BB962C8B-B14F-4D97-AF65-F5344CB8AC3E}">
        <p14:creationId xmlns:p14="http://schemas.microsoft.com/office/powerpoint/2010/main" val="271191490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/>
          <p:cNvSpPr>
            <a:spLocks noGrp="1"/>
          </p:cNvSpPr>
          <p:nvPr>
            <p:ph idx="1"/>
          </p:nvPr>
        </p:nvSpPr>
        <p:spPr>
          <a:xfrm>
            <a:off x="189321" y="1052736"/>
            <a:ext cx="8466144" cy="3384376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es-CO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un equipo de funcionarios voluntarios, capacitados y entrenados para prevenir, actuar y controlar las situaciones criticas generadoras de  emergencias con do fin de eliminar o minimizar sus efectos.</a:t>
            </a:r>
          </a:p>
          <a:p>
            <a:pPr marL="82296" indent="0">
              <a:buNone/>
            </a:pP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1 Título"/>
          <p:cNvSpPr txBox="1">
            <a:spLocks noGrp="1"/>
          </p:cNvSpPr>
          <p:nvPr>
            <p:ph type="title"/>
          </p:nvPr>
        </p:nvSpPr>
        <p:spPr>
          <a:xfrm>
            <a:off x="1115616" y="116632"/>
            <a:ext cx="7498080" cy="86409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Brigada de emergencias</a:t>
            </a:r>
          </a:p>
        </p:txBody>
      </p:sp>
      <p:pic>
        <p:nvPicPr>
          <p:cNvPr id="6" name="5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492896"/>
            <a:ext cx="3972480" cy="3515216"/>
          </a:xfrm>
          <a:prstGeom prst="rect">
            <a:avLst/>
          </a:prstGeom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1547664" y="6421983"/>
            <a:ext cx="6696744" cy="32403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Código: S-AN-13                  Fecha: 15/04/2019          Versión 01</a:t>
            </a:r>
          </a:p>
        </p:txBody>
      </p:sp>
      <p:pic>
        <p:nvPicPr>
          <p:cNvPr id="8" name="7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" t="-906" b="-996"/>
          <a:stretch>
            <a:fillRect/>
          </a:stretch>
        </p:blipFill>
        <p:spPr bwMode="auto">
          <a:xfrm>
            <a:off x="189321" y="6257279"/>
            <a:ext cx="1718676" cy="588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15487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82254" y="46251"/>
            <a:ext cx="8064896" cy="4829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Ley 9/79 Titulo III Salud Ocupacional Art 111, en todo lugar de trabajo se establecerá un Programa de Salud Ocupacional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82255" y="692696"/>
            <a:ext cx="8064895" cy="5040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Decreto 614/84 Art 28,29 y 30 se establece la obligación de adelantar programas de Salud Ocupacional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96965" y="3761015"/>
            <a:ext cx="8039894" cy="5320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Decreto 1072/15 Por medio del cual se expide el decreto Único Reglamentario del Sector Trabajo- Libro 2 Partes 2, titulo 4, capitulo 6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83386" y="1438519"/>
            <a:ext cx="8064896" cy="4783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Resolución 1016/89 se reglamenta la organización, funcionamiento y forma de los Programas de Salud Ocupacional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96965" y="2657776"/>
            <a:ext cx="8064896" cy="473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Ley 1562/12 Art 1 estableció que el Programa de Salud Ocupacional se entenderá como SG SST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5140" y="3212977"/>
            <a:ext cx="8047853" cy="4320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Decreto 1443/14 se dictan disposiciones para la implementación del SG SST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15140" y="4437113"/>
            <a:ext cx="7988238" cy="4320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Resolución 1111/17 Estándares Mínimos del Sector Trabajo.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FEABD9D-89B6-450D-A849-F2CE8471D1CB}"/>
              </a:ext>
            </a:extLst>
          </p:cNvPr>
          <p:cNvSpPr/>
          <p:nvPr/>
        </p:nvSpPr>
        <p:spPr>
          <a:xfrm>
            <a:off x="482254" y="2130647"/>
            <a:ext cx="8054605" cy="3970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Ley 1595/ 1994 establece la organización y administración de riesgos laborales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9"/>
          <p:cNvSpPr/>
          <p:nvPr/>
        </p:nvSpPr>
        <p:spPr>
          <a:xfrm>
            <a:off x="515140" y="5085185"/>
            <a:ext cx="7988238" cy="4320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Resolución 0312 de 2019, Por la cual se definen los nuevos estándares mínimos.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1 Título"/>
          <p:cNvSpPr txBox="1">
            <a:spLocks/>
          </p:cNvSpPr>
          <p:nvPr/>
        </p:nvSpPr>
        <p:spPr>
          <a:xfrm>
            <a:off x="1763688" y="6421983"/>
            <a:ext cx="5832648" cy="32403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Código: S-AN-13                  Fecha: 15/04/2019          Versión 01</a:t>
            </a:r>
          </a:p>
        </p:txBody>
      </p:sp>
      <p:pic>
        <p:nvPicPr>
          <p:cNvPr id="14" name="13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" t="-906" b="-996"/>
          <a:stretch>
            <a:fillRect/>
          </a:stretch>
        </p:blipFill>
        <p:spPr bwMode="auto">
          <a:xfrm>
            <a:off x="240401" y="6269957"/>
            <a:ext cx="1718676" cy="588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9061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/>
          <p:cNvSpPr txBox="1">
            <a:spLocks/>
          </p:cNvSpPr>
          <p:nvPr/>
        </p:nvSpPr>
        <p:spPr>
          <a:xfrm>
            <a:off x="207402" y="548680"/>
            <a:ext cx="8724265" cy="396044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>
              <a:buClrTx/>
            </a:pPr>
            <a:r>
              <a:rPr lang="es-CO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Accidente de trabajo: </a:t>
            </a:r>
            <a:r>
              <a:rPr lang="es-CO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 suceso repentino que sobrelleva por causa o con ocasión del trabajo, que produzca en el empleado una lesión orgánica, una perturbación funcional o psiquiátrica, una invalidez o la muerte. También es accidente de trabajo aquel que se produce durante la ejecución de órdenes del empleador, o contratante durante la ejecución de una labor bajo a su Autoridad, aún fuera del lugar y horas de trabajo.</a:t>
            </a:r>
          </a:p>
          <a:p>
            <a:pPr marL="82296" indent="0" algn="just">
              <a:buClrTx/>
              <a:buFont typeface="Wingdings 2"/>
              <a:buNone/>
            </a:pPr>
            <a:endParaRPr lang="es-CO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Tx/>
            </a:pPr>
            <a:r>
              <a:rPr lang="es-CO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Accidente Leve: </a:t>
            </a:r>
            <a:r>
              <a:rPr lang="es-CO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Suceso cuya lesión, resultado de la evaluación médica, que genera en el accidentado un descanso breve con retorno máximo al día siguiente a sus labores habituales.</a:t>
            </a:r>
            <a:endParaRPr lang="es-CO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683568" y="0"/>
            <a:ext cx="7498080" cy="504056"/>
          </a:xfrm>
        </p:spPr>
        <p:txBody>
          <a:bodyPr>
            <a:noAutofit/>
          </a:bodyPr>
          <a:lstStyle/>
          <a:p>
            <a:pPr algn="ctr"/>
            <a:r>
              <a:rPr lang="es-CO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 de SST</a:t>
            </a:r>
          </a:p>
        </p:txBody>
      </p:sp>
      <p:pic>
        <p:nvPicPr>
          <p:cNvPr id="3" name="2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264" y="4467055"/>
            <a:ext cx="3032184" cy="2095793"/>
          </a:xfrm>
          <a:prstGeom prst="rect">
            <a:avLst/>
          </a:prstGeom>
        </p:spPr>
      </p:pic>
      <p:sp>
        <p:nvSpPr>
          <p:cNvPr id="9" name="1 Título"/>
          <p:cNvSpPr txBox="1">
            <a:spLocks/>
          </p:cNvSpPr>
          <p:nvPr/>
        </p:nvSpPr>
        <p:spPr>
          <a:xfrm>
            <a:off x="1547664" y="6421983"/>
            <a:ext cx="6696744" cy="32403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Código: S-AN-13                  Fecha: 15/04/2019          Versión 01</a:t>
            </a:r>
          </a:p>
        </p:txBody>
      </p:sp>
      <p:pic>
        <p:nvPicPr>
          <p:cNvPr id="10" name="9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" t="-906" b="-996"/>
          <a:stretch>
            <a:fillRect/>
          </a:stretch>
        </p:blipFill>
        <p:spPr bwMode="auto">
          <a:xfrm>
            <a:off x="240401" y="6269957"/>
            <a:ext cx="1718676" cy="588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319548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/>
          <p:cNvSpPr txBox="1">
            <a:spLocks/>
          </p:cNvSpPr>
          <p:nvPr/>
        </p:nvSpPr>
        <p:spPr>
          <a:xfrm>
            <a:off x="272807" y="636534"/>
            <a:ext cx="8724265" cy="3387646"/>
          </a:xfrm>
          <a:prstGeom prst="rect">
            <a:avLst/>
          </a:prstGeom>
        </p:spPr>
        <p:txBody>
          <a:bodyPr tIns="0">
            <a:norm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>
              <a:buClrTx/>
            </a:pPr>
            <a:r>
              <a:rPr lang="es-CO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Accidente grave: </a:t>
            </a:r>
            <a:r>
              <a:rPr lang="es-CO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Aquel que trae como consecuencia amputación de cualquier segmento corporal; fractura de huesos largos (fémur, tibia, peroné, húmero, radio y cúbito); trauma craneoencefálico; quemaduras de segundo y tercer grado; lesiones severas de mano, tales como aplastamiento o quemaduras; lesiones severas de columna vertebral con compromiso de médula espinal; lesiones oculares que comprometan la agudeza o el campo visual o lesiones que comprometan la capacidad auditiva.</a:t>
            </a:r>
          </a:p>
          <a:p>
            <a:pPr algn="just">
              <a:buClrTx/>
            </a:pP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Tx/>
            </a:pPr>
            <a:endParaRPr lang="es-CO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Tx/>
            </a:pPr>
            <a:endParaRPr lang="es-CO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4 Imagen" descr="accidente de trabajo grave - Google Search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0" t="30721" r="58981" b="21715"/>
          <a:stretch/>
        </p:blipFill>
        <p:spPr>
          <a:xfrm>
            <a:off x="5580112" y="3573016"/>
            <a:ext cx="3178950" cy="3018687"/>
          </a:xfrm>
          <a:prstGeom prst="rect">
            <a:avLst/>
          </a:prstGeom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683568" y="0"/>
            <a:ext cx="7498080" cy="504056"/>
          </a:xfrm>
        </p:spPr>
        <p:txBody>
          <a:bodyPr>
            <a:noAutofit/>
          </a:bodyPr>
          <a:lstStyle/>
          <a:p>
            <a:pPr algn="ctr"/>
            <a:r>
              <a:rPr lang="es-CO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 de SST</a:t>
            </a:r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1547664" y="6421983"/>
            <a:ext cx="6696744" cy="32403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Código: S-AN-13                  Fecha: 15/04/2019          Versión 01</a:t>
            </a:r>
          </a:p>
        </p:txBody>
      </p:sp>
      <p:pic>
        <p:nvPicPr>
          <p:cNvPr id="8" name="7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" t="-906" b="-996"/>
          <a:stretch>
            <a:fillRect/>
          </a:stretch>
        </p:blipFill>
        <p:spPr bwMode="auto">
          <a:xfrm>
            <a:off x="240401" y="6269957"/>
            <a:ext cx="1718676" cy="588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640637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683568" y="0"/>
            <a:ext cx="7498080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 de SST</a:t>
            </a:r>
            <a:endParaRPr lang="es-CO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272807" y="636534"/>
            <a:ext cx="8724265" cy="3512546"/>
          </a:xfrm>
          <a:prstGeom prst="rect">
            <a:avLst/>
          </a:prstGeom>
        </p:spPr>
        <p:txBody>
          <a:bodyPr tIns="0">
            <a:normAutofit fontScale="92500" lnSpcReduction="10000"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370332" indent="-342900" algn="just">
              <a:buClrTx/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Causas básicas: </a:t>
            </a:r>
            <a:r>
              <a:rPr lang="es-CO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causas básicas pueden dividirse en factores personales y factores del trabajo.</a:t>
            </a:r>
          </a:p>
          <a:p>
            <a:pPr marL="370332" indent="-342900" algn="just">
              <a:buClrTx/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Causas inmediatas: </a:t>
            </a:r>
            <a:r>
              <a:rPr lang="es-CO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causas inmediatas pueden dividirse en condiciones inseguras y actos inseguros. </a:t>
            </a:r>
          </a:p>
          <a:p>
            <a:pPr marL="370332" indent="-342900" algn="just">
              <a:buClrTx/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Actos inseguros: </a:t>
            </a:r>
            <a:r>
              <a:rPr lang="es-CO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actos inseguros pueden surgir por omisión o por acción y suponen la violación de las prácticas, las reglas o los procesos que están considerados como seguros por el empleador.</a:t>
            </a:r>
          </a:p>
          <a:p>
            <a:pPr marL="370332" indent="-342900" algn="just">
              <a:buClrTx/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Condiciones inseguras: </a:t>
            </a:r>
            <a:r>
              <a:rPr lang="es-CO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 la causa humana que provoca que una situación de riesgo se convierta en accidente o enfermedad</a:t>
            </a: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547664" y="6421983"/>
            <a:ext cx="6696744" cy="32403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Código: S-AN-13                  Fecha: 15/04/2019          Versión 01</a:t>
            </a:r>
          </a:p>
        </p:txBody>
      </p:sp>
      <p:pic>
        <p:nvPicPr>
          <p:cNvPr id="7" name="6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" t="-906" b="-996"/>
          <a:stretch>
            <a:fillRect/>
          </a:stretch>
        </p:blipFill>
        <p:spPr bwMode="auto">
          <a:xfrm>
            <a:off x="227972" y="6289979"/>
            <a:ext cx="1718676" cy="588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355989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683568" y="0"/>
            <a:ext cx="7498080" cy="504056"/>
          </a:xfrm>
        </p:spPr>
        <p:txBody>
          <a:bodyPr>
            <a:noAutofit/>
          </a:bodyPr>
          <a:lstStyle/>
          <a:p>
            <a:pPr algn="ctr"/>
            <a:r>
              <a:rPr lang="es-CO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 de SST</a:t>
            </a: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547664" y="6421983"/>
            <a:ext cx="6696744" cy="32403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Código: S-AN-13                  Fecha: 15/04/2019          Versión 01</a:t>
            </a:r>
          </a:p>
        </p:txBody>
      </p:sp>
      <p:pic>
        <p:nvPicPr>
          <p:cNvPr id="7" name="6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" t="-906" b="-996"/>
          <a:stretch>
            <a:fillRect/>
          </a:stretch>
        </p:blipFill>
        <p:spPr bwMode="auto">
          <a:xfrm>
            <a:off x="227972" y="6289979"/>
            <a:ext cx="1718676" cy="58804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2 Subtítulo"/>
          <p:cNvSpPr txBox="1">
            <a:spLocks/>
          </p:cNvSpPr>
          <p:nvPr/>
        </p:nvSpPr>
        <p:spPr>
          <a:xfrm>
            <a:off x="31220" y="548680"/>
            <a:ext cx="8856984" cy="3851158"/>
          </a:xfrm>
          <a:prstGeom prst="rect">
            <a:avLst/>
          </a:prstGeom>
        </p:spPr>
        <p:txBody>
          <a:bodyPr tIns="0">
            <a:no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370332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Enfermedad laboral:</a:t>
            </a: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la contraída con resultado de la exposición o factores de riesgo inherentes a la actividad laboral o del medio en el que el empleado se ha visto obligado a trabajar.</a:t>
            </a:r>
          </a:p>
          <a:p>
            <a:pPr marL="370332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Equipo de Protección Personal: </a:t>
            </a: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Es un elemento diseñado para evitar que las personas que están expuestas a un peligro en particular entren en contacto directo con él.</a:t>
            </a:r>
          </a:p>
          <a:p>
            <a:pPr marL="370332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Peligro:</a:t>
            </a:r>
            <a:r>
              <a:rPr kumimoji="0" lang="es-CO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frente, situación o acto con potencial de causar daño en la salud de los trabajadores, en los equipos o en las instalaciones.</a:t>
            </a:r>
          </a:p>
        </p:txBody>
      </p:sp>
      <p:pic>
        <p:nvPicPr>
          <p:cNvPr id="13" name="12 Imagen" descr="elementos de protección personal - Google Search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6" t="35224" r="65000" b="39446"/>
          <a:stretch/>
        </p:blipFill>
        <p:spPr>
          <a:xfrm>
            <a:off x="4644008" y="4035604"/>
            <a:ext cx="3112694" cy="230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2535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Subtítulo"/>
          <p:cNvSpPr txBox="1">
            <a:spLocks/>
          </p:cNvSpPr>
          <p:nvPr/>
        </p:nvSpPr>
        <p:spPr>
          <a:xfrm>
            <a:off x="240401" y="567778"/>
            <a:ext cx="8712968" cy="305907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370332" indent="-342900" algn="just">
              <a:buClrTx/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Política de Seguridad: </a:t>
            </a:r>
            <a:r>
              <a:rPr lang="es-CO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requisito importante dentro de un sistema de gestión de calidad y seguridad es el cumplimiento de la legislación básica en materia de salud ocupacional y el compromiso por la mejora continua de las condiciones de salud y seguridad de los trabajadores </a:t>
            </a:r>
          </a:p>
          <a:p>
            <a:pPr marL="370332" indent="-342900" algn="just">
              <a:buClrTx/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Riesgo:</a:t>
            </a:r>
            <a:r>
              <a:rPr lang="es-CO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combinación de la probabilidad de que ocurra una o más exposiciones o eventos de peligros y al severidad del daño que puede ser causada.</a:t>
            </a: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547664" y="6421983"/>
            <a:ext cx="6696744" cy="32403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Código: S-AN-13                  Fecha: 15/04/2019          Versión 01</a:t>
            </a:r>
          </a:p>
        </p:txBody>
      </p:sp>
      <p:pic>
        <p:nvPicPr>
          <p:cNvPr id="7" name="6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" t="-906" b="-996"/>
          <a:stretch>
            <a:fillRect/>
          </a:stretch>
        </p:blipFill>
        <p:spPr bwMode="auto">
          <a:xfrm>
            <a:off x="240401" y="6269957"/>
            <a:ext cx="1718676" cy="588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7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14" y="3330439"/>
            <a:ext cx="3490010" cy="3091544"/>
          </a:xfrm>
          <a:prstGeom prst="rect">
            <a:avLst/>
          </a:prstGeom>
        </p:spPr>
      </p:pic>
      <p:sp>
        <p:nvSpPr>
          <p:cNvPr id="9" name="1 Título"/>
          <p:cNvSpPr>
            <a:spLocks noGrp="1"/>
          </p:cNvSpPr>
          <p:nvPr>
            <p:ph type="title"/>
          </p:nvPr>
        </p:nvSpPr>
        <p:spPr>
          <a:xfrm>
            <a:off x="683568" y="0"/>
            <a:ext cx="7498080" cy="504056"/>
          </a:xfrm>
        </p:spPr>
        <p:txBody>
          <a:bodyPr>
            <a:noAutofit/>
          </a:bodyPr>
          <a:lstStyle/>
          <a:p>
            <a:pPr algn="ctr"/>
            <a:r>
              <a:rPr lang="es-CO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 de SST</a:t>
            </a:r>
          </a:p>
        </p:txBody>
      </p:sp>
    </p:spTree>
    <p:extLst>
      <p:ext uri="{BB962C8B-B14F-4D97-AF65-F5344CB8AC3E}">
        <p14:creationId xmlns:p14="http://schemas.microsoft.com/office/powerpoint/2010/main" val="99763518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174753" y="620688"/>
            <a:ext cx="8573711" cy="3816424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>
              <a:buClrTx/>
            </a:pPr>
            <a:r>
              <a:rPr lang="es-CO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SST</a:t>
            </a:r>
            <a:r>
              <a:rPr lang="es-CO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Salud Ocupacional hoy Seguridad y Salud en el Trabajo, es aquella disciplina que trata de la prevención de las lesiones y enfermedades causadas por las condiciones de trabajo, y de la protección y promoción de la salud de los trabajadores.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Tx/>
            </a:pPr>
            <a:r>
              <a:rPr lang="es-CO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Investigación de AT: </a:t>
            </a:r>
            <a:r>
              <a:rPr lang="es-CO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Procedimientos técnico - administrativos tendientes a clarificar las circunstancias en que sucedió el evento relacionado con el accidente o la enfermedad, con el fin de determinar el origen de dicho evento.</a:t>
            </a:r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683568" y="0"/>
            <a:ext cx="7498080" cy="504056"/>
          </a:xfrm>
        </p:spPr>
        <p:txBody>
          <a:bodyPr>
            <a:noAutofit/>
          </a:bodyPr>
          <a:lstStyle/>
          <a:p>
            <a:pPr algn="ctr"/>
            <a:r>
              <a:rPr lang="es-CO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básicos de SST</a:t>
            </a:r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1547664" y="6421983"/>
            <a:ext cx="6696744" cy="32403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Código: S-AN-13                  Fecha: 15/04/2019          Versión 01</a:t>
            </a:r>
          </a:p>
        </p:txBody>
      </p:sp>
      <p:pic>
        <p:nvPicPr>
          <p:cNvPr id="8" name="7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" t="-906" b="-996"/>
          <a:stretch>
            <a:fillRect/>
          </a:stretch>
        </p:blipFill>
        <p:spPr bwMode="auto">
          <a:xfrm>
            <a:off x="240401" y="6269957"/>
            <a:ext cx="1718676" cy="588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4147454"/>
            <a:ext cx="3348374" cy="226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36273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io">
  <a:themeElements>
    <a:clrScheme name="Solsticio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io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i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2351</TotalTime>
  <Words>1940</Words>
  <Application>Microsoft Office PowerPoint</Application>
  <PresentationFormat>Presentación en pantalla (4:3)</PresentationFormat>
  <Paragraphs>177</Paragraphs>
  <Slides>28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Arial</vt:lpstr>
      <vt:lpstr>Calibri</vt:lpstr>
      <vt:lpstr>Gill Sans MT</vt:lpstr>
      <vt:lpstr>Verdana</vt:lpstr>
      <vt:lpstr>Wingdings 2</vt:lpstr>
      <vt:lpstr>Solsticio</vt:lpstr>
      <vt:lpstr>INDUCCIÓN – REINDUCCIÓN DE SEGURIDAD Y SALUD EN EL TRABAJO (SST)</vt:lpstr>
      <vt:lpstr>QUE ES SST?</vt:lpstr>
      <vt:lpstr>Presentación de PowerPoint</vt:lpstr>
      <vt:lpstr>Conceptos básicos de SST</vt:lpstr>
      <vt:lpstr>Conceptos básicos de SST</vt:lpstr>
      <vt:lpstr>Presentación de PowerPoint</vt:lpstr>
      <vt:lpstr>Conceptos básicos de SST</vt:lpstr>
      <vt:lpstr>Conceptos básicos de SST</vt:lpstr>
      <vt:lpstr>Conceptos básicos de SST</vt:lpstr>
      <vt:lpstr>Presentación de PowerPoint</vt:lpstr>
      <vt:lpstr>ROLES Y RESPONSABILIDADES DE LOS EMPLEADOS </vt:lpstr>
      <vt:lpstr>ROLES Y RESPONSABILIDADES DE LOS EMPLEADOS </vt:lpstr>
      <vt:lpstr>POLITICA DE SEGURIDAD Y SALUD EN EL TRABAJO</vt:lpstr>
      <vt:lpstr>OBJETIVOS DEL SG SST</vt:lpstr>
      <vt:lpstr>INDENTIFICACIÓN DE PELIGROS</vt:lpstr>
      <vt:lpstr>INDENTIFICACIÓN DE PELIGROS</vt:lpstr>
      <vt:lpstr>REPORTE DE ACTOS Y CONDICIONES INSEGURAS</vt:lpstr>
      <vt:lpstr>PERFIL SOCIODEMOGRAFICO</vt:lpstr>
      <vt:lpstr>ESTILOS DE VIDA Y TRABAJO SALUDABLE</vt:lpstr>
      <vt:lpstr>ESTILOS DE VIDA Y TRABAJO SALUDABLE</vt:lpstr>
      <vt:lpstr>Presentación de PowerPoint</vt:lpstr>
      <vt:lpstr>Presentación de PowerPoint</vt:lpstr>
      <vt:lpstr>Presentación de PowerPoint</vt:lpstr>
      <vt:lpstr>Presentación de PowerPoint</vt:lpstr>
      <vt:lpstr>Reglamento de higiene y seguridad</vt:lpstr>
      <vt:lpstr>Presentación de PowerPoint</vt:lpstr>
      <vt:lpstr>Presentación de PowerPoint</vt:lpstr>
      <vt:lpstr>Brigada de emergencias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INDUCCION – REINDUCCIO</dc:title>
  <dc:creator>Oscar-Metallum</dc:creator>
  <cp:lastModifiedBy>ENERGITELCO .</cp:lastModifiedBy>
  <cp:revision>194</cp:revision>
  <dcterms:created xsi:type="dcterms:W3CDTF">2017-07-21T15:45:23Z</dcterms:created>
  <dcterms:modified xsi:type="dcterms:W3CDTF">2021-01-26T14:36:26Z</dcterms:modified>
</cp:coreProperties>
</file>